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" initials="l" lastIdx="3" clrIdx="0">
    <p:extLst>
      <p:ext uri="{19B8F6BF-5375-455C-9EA6-DF929625EA0E}">
        <p15:presenceInfo xmlns:p15="http://schemas.microsoft.com/office/powerpoint/2012/main" userId="lui" providerId="None"/>
      </p:ext>
    </p:extLst>
  </p:cmAuthor>
  <p:cmAuthor id="2" name="შორენა ჭელიძე" initials="შჭ" lastIdx="9" clrIdx="1">
    <p:extLst>
      <p:ext uri="{19B8F6BF-5375-455C-9EA6-DF929625EA0E}">
        <p15:presenceInfo xmlns:p15="http://schemas.microsoft.com/office/powerpoint/2012/main" userId="შორენა ჭელიძე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9" autoAdjust="0"/>
    <p:restoredTop sz="94660"/>
  </p:normalViewPr>
  <p:slideViewPr>
    <p:cSldViewPr snapToGrid="0">
      <p:cViewPr varScale="1">
        <p:scale>
          <a:sx n="90" d="100"/>
          <a:sy n="90" d="100"/>
        </p:scale>
        <p:origin x="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5-25T13:26:49.317" idx="2">
    <p:pos x="7608" y="3009"/>
    <p:text>დარჩეს როგორც არის ციტოლოგია</p:text>
    <p:extLst>
      <p:ext uri="{C676402C-5697-4E1C-873F-D02D1690AC5C}">
        <p15:threadingInfo xmlns:p15="http://schemas.microsoft.com/office/powerpoint/2012/main" timeZoneBias="-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5-25T13:56:06.107" idx="4">
    <p:pos x="4686" y="342"/>
    <p:text>ყოველი მეორე პაციენტი 30-60 წლამდე და  უნდა იყოს  პირველადი ან 3 წელი გასული პაციენტი</p:text>
    <p:extLst>
      <p:ext uri="{C676402C-5697-4E1C-873F-D02D1690AC5C}">
        <p15:threadingInfo xmlns:p15="http://schemas.microsoft.com/office/powerpoint/2012/main" timeZoneBias="-240"/>
      </p:ext>
    </p:extLst>
  </p:cm>
  <p:cm authorId="2" dt="2020-05-25T13:58:47.702" idx="5">
    <p:pos x="3234" y="945"/>
    <p:text>დამატებითი კვლევას  ეკითხება უნდა თუ არა და გინეკოლოგს უნდა ჰქონდეს  გაუქმების  საშუალება</p:text>
    <p:extLst>
      <p:ext uri="{C676402C-5697-4E1C-873F-D02D1690AC5C}">
        <p15:threadingInfo xmlns:p15="http://schemas.microsoft.com/office/powerpoint/2012/main" timeZoneBias="-240"/>
      </p:ext>
    </p:extLst>
  </p:cm>
  <p:cm authorId="2" dt="2020-05-25T13:59:39.639" idx="6">
    <p:pos x="4261" y="947"/>
    <p:text>გასინჯვის  ფურცელში  HPV აიღო  თუ არა ნაცხი მოსაპწიჩკი</p:text>
    <p:extLst>
      <p:ext uri="{C676402C-5697-4E1C-873F-D02D1690AC5C}">
        <p15:threadingInfo xmlns:p15="http://schemas.microsoft.com/office/powerpoint/2012/main" timeZoneBias="-240"/>
      </p:ext>
    </p:extLst>
  </p:cm>
  <p:cm authorId="2" dt="2020-05-25T14:00:26.228" idx="7">
    <p:pos x="6285" y="1686"/>
    <p:text>HPV შედეგი 2 ვარიანტია დადებითი უარყოფითი დადებითს 3  ვარიანტი 1 ვარიანტი  16 ტიპი 2 ვარიანტი18 ტიპი სხვა 3 ვარიანტი დანარჩენი</p:text>
    <p:extLst>
      <p:ext uri="{C676402C-5697-4E1C-873F-D02D1690AC5C}">
        <p15:threadingInfo xmlns:p15="http://schemas.microsoft.com/office/powerpoint/2012/main" timeZoneBias="-240"/>
      </p:ext>
    </p:extLst>
  </p:cm>
  <p:cm authorId="2" dt="2020-05-25T14:03:28.531" idx="8">
    <p:pos x="6212" y="2066"/>
    <p:text>რერპორტი PAP, კოლპოსკოპია HPV მორფოლოგია LBC</p:text>
    <p:extLst>
      <p:ext uri="{C676402C-5697-4E1C-873F-D02D1690AC5C}">
        <p15:threadingInfo xmlns:p15="http://schemas.microsoft.com/office/powerpoint/2012/main" timeZoneBias="-240"/>
      </p:ext>
    </p:extLst>
  </p:cm>
  <p:cm authorId="2" dt="2020-05-25T14:05:22.467" idx="9">
    <p:pos x="5471" y="2015"/>
    <p:text>დადებითის შემთხვევაში უნდა გაკეთდეს LBC კვლევა</p:text>
    <p:extLst>
      <p:ext uri="{C676402C-5697-4E1C-873F-D02D1690AC5C}">
        <p15:threadingInfo xmlns:p15="http://schemas.microsoft.com/office/powerpoint/2012/main" timeZoneBias="-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0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1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8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9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7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5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1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8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7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DB66-8578-4C68-884B-3D6CC39F3700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066E-133B-4DB5-8063-48290E78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2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D20ABD4-A802-48ED-BAFB-269EBB8F88BC}"/>
              </a:ext>
            </a:extLst>
          </p:cNvPr>
          <p:cNvSpPr/>
          <p:nvPr/>
        </p:nvSpPr>
        <p:spPr>
          <a:xfrm>
            <a:off x="4210050" y="61911"/>
            <a:ext cx="2552700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06A522F-244F-407F-9F8E-E7E086A04D76}"/>
              </a:ext>
            </a:extLst>
          </p:cNvPr>
          <p:cNvSpPr/>
          <p:nvPr/>
        </p:nvSpPr>
        <p:spPr>
          <a:xfrm>
            <a:off x="428625" y="328612"/>
            <a:ext cx="1990725" cy="1285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ძუძუს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574B5B9-CC62-434F-8675-37C94701C284}"/>
              </a:ext>
            </a:extLst>
          </p:cNvPr>
          <p:cNvSpPr/>
          <p:nvPr/>
        </p:nvSpPr>
        <p:spPr>
          <a:xfrm>
            <a:off x="2419350" y="1290640"/>
            <a:ext cx="1800225" cy="53816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მამოლოგი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8D51473-8F2E-425D-A14A-6570AB7FE857}"/>
              </a:ext>
            </a:extLst>
          </p:cNvPr>
          <p:cNvCxnSpPr>
            <a:cxnSpLocks/>
          </p:cNvCxnSpPr>
          <p:nvPr/>
        </p:nvCxnSpPr>
        <p:spPr>
          <a:xfrm flipH="1">
            <a:off x="3293267" y="678657"/>
            <a:ext cx="1490664" cy="561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8DF8FDF-BA27-44FF-85C2-4F88C259163F}"/>
              </a:ext>
            </a:extLst>
          </p:cNvPr>
          <p:cNvCxnSpPr/>
          <p:nvPr/>
        </p:nvCxnSpPr>
        <p:spPr>
          <a:xfrm>
            <a:off x="3259929" y="1866901"/>
            <a:ext cx="3443288" cy="390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E041116-0587-4BD5-A19B-75C557C95B03}"/>
              </a:ext>
            </a:extLst>
          </p:cNvPr>
          <p:cNvSpPr/>
          <p:nvPr/>
        </p:nvSpPr>
        <p:spPr>
          <a:xfrm>
            <a:off x="2393155" y="2257425"/>
            <a:ext cx="1800224" cy="6262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D9799EC-EFCA-4055-93D5-A9A08DB50004}"/>
              </a:ext>
            </a:extLst>
          </p:cNvPr>
          <p:cNvSpPr/>
          <p:nvPr/>
        </p:nvSpPr>
        <p:spPr>
          <a:xfrm>
            <a:off x="6229350" y="2295524"/>
            <a:ext cx="2476487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მამოგრაფია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6F444B-32C7-4487-BEED-DF4E1D2C7C22}"/>
              </a:ext>
            </a:extLst>
          </p:cNvPr>
          <p:cNvCxnSpPr>
            <a:cxnSpLocks/>
          </p:cNvCxnSpPr>
          <p:nvPr/>
        </p:nvCxnSpPr>
        <p:spPr>
          <a:xfrm flipH="1">
            <a:off x="3219445" y="1847851"/>
            <a:ext cx="26196" cy="428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62BF436-786D-4819-BBA8-18F182B4E9E2}"/>
              </a:ext>
            </a:extLst>
          </p:cNvPr>
          <p:cNvSpPr/>
          <p:nvPr/>
        </p:nvSpPr>
        <p:spPr>
          <a:xfrm>
            <a:off x="6229349" y="3429000"/>
            <a:ext cx="2476487" cy="6524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 </a:t>
            </a:r>
            <a:r>
              <a:rPr lang="ka-GE" dirty="0"/>
              <a:t>რადიოლოგი</a:t>
            </a:r>
            <a:endParaRPr lang="en-US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A6D2921-68E5-4756-912A-E357A66EC136}"/>
              </a:ext>
            </a:extLst>
          </p:cNvPr>
          <p:cNvCxnSpPr/>
          <p:nvPr/>
        </p:nvCxnSpPr>
        <p:spPr>
          <a:xfrm>
            <a:off x="7381875" y="2900362"/>
            <a:ext cx="0" cy="528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2C32EC0-D7FF-4440-B06E-976921A270E9}"/>
              </a:ext>
            </a:extLst>
          </p:cNvPr>
          <p:cNvCxnSpPr/>
          <p:nvPr/>
        </p:nvCxnSpPr>
        <p:spPr>
          <a:xfrm flipV="1">
            <a:off x="7658100" y="2862263"/>
            <a:ext cx="0" cy="528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EF796ACF-4E77-4714-B427-EF128570CB62}"/>
              </a:ext>
            </a:extLst>
          </p:cNvPr>
          <p:cNvSpPr/>
          <p:nvPr/>
        </p:nvSpPr>
        <p:spPr>
          <a:xfrm>
            <a:off x="9982200" y="3428999"/>
            <a:ext cx="2095500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</a:t>
            </a:r>
            <a:endParaRPr lang="en-US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9DBC599-6762-4555-9BF7-53B60CB41CA6}"/>
              </a:ext>
            </a:extLst>
          </p:cNvPr>
          <p:cNvCxnSpPr/>
          <p:nvPr/>
        </p:nvCxnSpPr>
        <p:spPr>
          <a:xfrm flipH="1">
            <a:off x="8705836" y="3860007"/>
            <a:ext cx="11811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FE29CA3-6861-4A39-9A50-9CEAA9BDC2C4}"/>
              </a:ext>
            </a:extLst>
          </p:cNvPr>
          <p:cNvCxnSpPr>
            <a:cxnSpLocks/>
          </p:cNvCxnSpPr>
          <p:nvPr/>
        </p:nvCxnSpPr>
        <p:spPr>
          <a:xfrm flipH="1">
            <a:off x="7467592" y="4086226"/>
            <a:ext cx="1" cy="576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DE9373B-50AC-472A-B5CE-A6566E766EEE}"/>
              </a:ext>
            </a:extLst>
          </p:cNvPr>
          <p:cNvSpPr/>
          <p:nvPr/>
        </p:nvSpPr>
        <p:spPr>
          <a:xfrm>
            <a:off x="6229349" y="4824420"/>
            <a:ext cx="2476487" cy="63817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 + </a:t>
            </a:r>
            <a:r>
              <a:rPr lang="ka-GE" dirty="0" err="1"/>
              <a:t>მამოგრაფია</a:t>
            </a:r>
            <a:endParaRPr lang="en-US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44E94EC-5B0C-429D-AE01-95E910BD00BA}"/>
              </a:ext>
            </a:extLst>
          </p:cNvPr>
          <p:cNvCxnSpPr/>
          <p:nvPr/>
        </p:nvCxnSpPr>
        <p:spPr>
          <a:xfrm flipV="1">
            <a:off x="7677150" y="4133858"/>
            <a:ext cx="0" cy="690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E2B5BF6-12D1-42BF-9F01-B627EC8FD444}"/>
              </a:ext>
            </a:extLst>
          </p:cNvPr>
          <p:cNvCxnSpPr/>
          <p:nvPr/>
        </p:nvCxnSpPr>
        <p:spPr>
          <a:xfrm>
            <a:off x="10887075" y="4093370"/>
            <a:ext cx="0" cy="600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E01FE37-5781-419B-82F4-B63A22362073}"/>
              </a:ext>
            </a:extLst>
          </p:cNvPr>
          <p:cNvSpPr/>
          <p:nvPr/>
        </p:nvSpPr>
        <p:spPr>
          <a:xfrm>
            <a:off x="9982200" y="4776789"/>
            <a:ext cx="2095500" cy="5452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ბიოფსია/</a:t>
            </a:r>
          </a:p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1B37779-20CE-48E7-90FF-FA748CFABCBC}"/>
              </a:ext>
            </a:extLst>
          </p:cNvPr>
          <p:cNvCxnSpPr/>
          <p:nvPr/>
        </p:nvCxnSpPr>
        <p:spPr>
          <a:xfrm flipV="1">
            <a:off x="11210925" y="4098133"/>
            <a:ext cx="0" cy="600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1640CED-F5D0-49D9-BEB0-2DBCB02D5C5F}"/>
              </a:ext>
            </a:extLst>
          </p:cNvPr>
          <p:cNvCxnSpPr>
            <a:cxnSpLocks/>
          </p:cNvCxnSpPr>
          <p:nvPr/>
        </p:nvCxnSpPr>
        <p:spPr>
          <a:xfrm flipH="1" flipV="1">
            <a:off x="4381500" y="3636167"/>
            <a:ext cx="1847849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916E4F26-5BF8-47ED-9C3E-A907B0FB5B85}"/>
              </a:ext>
            </a:extLst>
          </p:cNvPr>
          <p:cNvSpPr/>
          <p:nvPr/>
        </p:nvSpPr>
        <p:spPr>
          <a:xfrm>
            <a:off x="2000260" y="3514725"/>
            <a:ext cx="2257417" cy="56673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II </a:t>
            </a:r>
            <a:r>
              <a:rPr lang="ka-GE" dirty="0"/>
              <a:t>რადიოლოგი</a:t>
            </a:r>
            <a:endParaRPr lang="en-US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441F607-53AC-403C-8AF4-268B35067A11}"/>
              </a:ext>
            </a:extLst>
          </p:cNvPr>
          <p:cNvCxnSpPr/>
          <p:nvPr/>
        </p:nvCxnSpPr>
        <p:spPr>
          <a:xfrm>
            <a:off x="4448174" y="3848100"/>
            <a:ext cx="1714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13930DA9-3E42-4E96-8491-F498FACECB08}"/>
              </a:ext>
            </a:extLst>
          </p:cNvPr>
          <p:cNvSpPr/>
          <p:nvPr/>
        </p:nvSpPr>
        <p:spPr>
          <a:xfrm>
            <a:off x="2000260" y="4776789"/>
            <a:ext cx="2381240" cy="614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691EA66D-7ADA-4394-A69C-9EE3AF1210EE}"/>
              </a:ext>
            </a:extLst>
          </p:cNvPr>
          <p:cNvCxnSpPr/>
          <p:nvPr/>
        </p:nvCxnSpPr>
        <p:spPr>
          <a:xfrm rot="10800000" flipV="1">
            <a:off x="4543426" y="3957649"/>
            <a:ext cx="1685925" cy="10310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C1A520A-57D4-4FCC-9AAC-2CEAFE0C852B}"/>
              </a:ext>
            </a:extLst>
          </p:cNvPr>
          <p:cNvCxnSpPr/>
          <p:nvPr/>
        </p:nvCxnSpPr>
        <p:spPr>
          <a:xfrm>
            <a:off x="8705836" y="3636167"/>
            <a:ext cx="11144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4257677" y="2690648"/>
            <a:ext cx="1904997" cy="539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 rot="16200000" flipV="1">
            <a:off x="8239707" y="3045535"/>
            <a:ext cx="332197" cy="2571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7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FEA0058-6251-410A-B01E-BA551FA9BAC7}"/>
              </a:ext>
            </a:extLst>
          </p:cNvPr>
          <p:cNvSpPr/>
          <p:nvPr/>
        </p:nvSpPr>
        <p:spPr>
          <a:xfrm>
            <a:off x="409575" y="542925"/>
            <a:ext cx="2952750" cy="11144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საშვილოსნოს ყელის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C695C9-4DE6-4E44-BBD7-04F1423CEA9B}"/>
              </a:ext>
            </a:extLst>
          </p:cNvPr>
          <p:cNvSpPr/>
          <p:nvPr/>
        </p:nvSpPr>
        <p:spPr>
          <a:xfrm>
            <a:off x="4486275" y="542925"/>
            <a:ext cx="2952750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52C8FCF-5EE0-4D0D-94F1-1C7E836D2857}"/>
              </a:ext>
            </a:extLst>
          </p:cNvPr>
          <p:cNvCxnSpPr/>
          <p:nvPr/>
        </p:nvCxnSpPr>
        <p:spPr>
          <a:xfrm>
            <a:off x="5953125" y="1100137"/>
            <a:ext cx="0" cy="557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FC265C-2A6F-4EB8-84A2-411DEAC2E9CE}"/>
              </a:ext>
            </a:extLst>
          </p:cNvPr>
          <p:cNvSpPr/>
          <p:nvPr/>
        </p:nvSpPr>
        <p:spPr>
          <a:xfrm>
            <a:off x="4772025" y="1733550"/>
            <a:ext cx="2466975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გინეკოლოგი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9546E3B-64B6-49F1-B643-077C13DE548E}"/>
              </a:ext>
            </a:extLst>
          </p:cNvPr>
          <p:cNvCxnSpPr/>
          <p:nvPr/>
        </p:nvCxnSpPr>
        <p:spPr>
          <a:xfrm>
            <a:off x="7362825" y="1847850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7B07EBE-0C27-4E80-83F1-F7159FEE1A57}"/>
              </a:ext>
            </a:extLst>
          </p:cNvPr>
          <p:cNvSpPr/>
          <p:nvPr/>
        </p:nvSpPr>
        <p:spPr>
          <a:xfrm>
            <a:off x="8172449" y="1733550"/>
            <a:ext cx="2066925" cy="4381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F5747E5-E015-40F1-833C-6ADF85CC1873}"/>
              </a:ext>
            </a:extLst>
          </p:cNvPr>
          <p:cNvCxnSpPr/>
          <p:nvPr/>
        </p:nvCxnSpPr>
        <p:spPr>
          <a:xfrm flipH="1">
            <a:off x="7362825" y="2066925"/>
            <a:ext cx="619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FC910672-E351-435F-A4D4-85FD3345C0F6}"/>
              </a:ext>
            </a:extLst>
          </p:cNvPr>
          <p:cNvCxnSpPr/>
          <p:nvPr/>
        </p:nvCxnSpPr>
        <p:spPr>
          <a:xfrm rot="10800000" flipV="1">
            <a:off x="2824163" y="1952625"/>
            <a:ext cx="1885950" cy="7429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A29F990-14BD-4092-A817-08FDEB6EE19F}"/>
              </a:ext>
            </a:extLst>
          </p:cNvPr>
          <p:cNvSpPr/>
          <p:nvPr/>
        </p:nvSpPr>
        <p:spPr>
          <a:xfrm>
            <a:off x="614363" y="2486025"/>
            <a:ext cx="2209800" cy="619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2BD16AD-0C25-4427-A579-E8D4B710A165}"/>
              </a:ext>
            </a:extLst>
          </p:cNvPr>
          <p:cNvCxnSpPr/>
          <p:nvPr/>
        </p:nvCxnSpPr>
        <p:spPr>
          <a:xfrm>
            <a:off x="6034088" y="2324100"/>
            <a:ext cx="0" cy="933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004D1D3-A5C0-42CF-A98F-E6B0F9C3CE15}"/>
              </a:ext>
            </a:extLst>
          </p:cNvPr>
          <p:cNvSpPr/>
          <p:nvPr/>
        </p:nvSpPr>
        <p:spPr>
          <a:xfrm>
            <a:off x="4772025" y="3248025"/>
            <a:ext cx="2466975" cy="6572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კოლპოსკოპია</a:t>
            </a:r>
            <a:endParaRPr lang="en-US" dirty="0"/>
          </a:p>
        </p:txBody>
      </p: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D2415957-EA2A-4E0F-B7F6-2EFACEB874C0}"/>
              </a:ext>
            </a:extLst>
          </p:cNvPr>
          <p:cNvCxnSpPr/>
          <p:nvPr/>
        </p:nvCxnSpPr>
        <p:spPr>
          <a:xfrm rot="10800000">
            <a:off x="2914651" y="2943225"/>
            <a:ext cx="1666875" cy="6334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0F547AC-6D1A-483E-B20E-5CA28E7C45AE}"/>
              </a:ext>
            </a:extLst>
          </p:cNvPr>
          <p:cNvCxnSpPr/>
          <p:nvPr/>
        </p:nvCxnSpPr>
        <p:spPr>
          <a:xfrm>
            <a:off x="5743575" y="4114799"/>
            <a:ext cx="14288" cy="809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B4D4A4D-A029-4D55-A7F7-35BCFB38164D}"/>
              </a:ext>
            </a:extLst>
          </p:cNvPr>
          <p:cNvSpPr/>
          <p:nvPr/>
        </p:nvSpPr>
        <p:spPr>
          <a:xfrm>
            <a:off x="4786314" y="4981575"/>
            <a:ext cx="2576511" cy="7762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ბიოფსია/</a:t>
            </a:r>
          </a:p>
          <a:p>
            <a:pPr algn="ctr"/>
            <a:r>
              <a:rPr lang="ka-GE" dirty="0"/>
              <a:t>მორფოლოგია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985C020-AEEB-4FDF-AC87-B3C5D85E883F}"/>
              </a:ext>
            </a:extLst>
          </p:cNvPr>
          <p:cNvCxnSpPr/>
          <p:nvPr/>
        </p:nvCxnSpPr>
        <p:spPr>
          <a:xfrm flipV="1">
            <a:off x="6353175" y="4038600"/>
            <a:ext cx="0" cy="942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: Rounded Corners 12">
            <a:extLst>
              <a:ext uri="{FF2B5EF4-FFF2-40B4-BE49-F238E27FC236}">
                <a16:creationId xmlns:a16="http://schemas.microsoft.com/office/drawing/2014/main" id="{B7B07EBE-0C27-4E80-83F1-F7159FEE1A57}"/>
              </a:ext>
            </a:extLst>
          </p:cNvPr>
          <p:cNvSpPr/>
          <p:nvPr/>
        </p:nvSpPr>
        <p:spPr>
          <a:xfrm>
            <a:off x="8172448" y="2819400"/>
            <a:ext cx="2353785" cy="5298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HPV</a:t>
            </a:r>
            <a:r>
              <a:rPr lang="ka-GE" dirty="0" smtClean="0"/>
              <a:t> ლაბორატორია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9546E3B-64B6-49F1-B643-077C13DE548E}"/>
              </a:ext>
            </a:extLst>
          </p:cNvPr>
          <p:cNvCxnSpPr/>
          <p:nvPr/>
        </p:nvCxnSpPr>
        <p:spPr>
          <a:xfrm>
            <a:off x="7081284" y="2171700"/>
            <a:ext cx="1010093" cy="752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07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1DB4478-123A-42B5-B3E9-F420BC087B4F}"/>
              </a:ext>
            </a:extLst>
          </p:cNvPr>
          <p:cNvSpPr/>
          <p:nvPr/>
        </p:nvSpPr>
        <p:spPr>
          <a:xfrm>
            <a:off x="552450" y="571500"/>
            <a:ext cx="3228975" cy="1047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მსხვილი ნაწლავის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9E5426-3FA8-4C39-8CEC-B18E86CEC25F}"/>
              </a:ext>
            </a:extLst>
          </p:cNvPr>
          <p:cNvSpPr/>
          <p:nvPr/>
        </p:nvSpPr>
        <p:spPr>
          <a:xfrm>
            <a:off x="4619625" y="476250"/>
            <a:ext cx="2952750" cy="5619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0FBBBA4-1503-4F38-B41D-9D5932DFC472}"/>
              </a:ext>
            </a:extLst>
          </p:cNvPr>
          <p:cNvCxnSpPr/>
          <p:nvPr/>
        </p:nvCxnSpPr>
        <p:spPr>
          <a:xfrm>
            <a:off x="6096000" y="1095375"/>
            <a:ext cx="0" cy="704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E625CB-4206-4C5D-84DB-C26AFD38AB22}"/>
              </a:ext>
            </a:extLst>
          </p:cNvPr>
          <p:cNvSpPr/>
          <p:nvPr/>
        </p:nvSpPr>
        <p:spPr>
          <a:xfrm>
            <a:off x="4619625" y="1952625"/>
            <a:ext cx="2952750" cy="6286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EA3C4A3-F68A-4462-AA1B-004EBA1DA1AF}"/>
              </a:ext>
            </a:extLst>
          </p:cNvPr>
          <p:cNvCxnSpPr/>
          <p:nvPr/>
        </p:nvCxnSpPr>
        <p:spPr>
          <a:xfrm flipH="1">
            <a:off x="3228975" y="2266950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FCEBD1E-D258-4F21-9EA4-91A84742CEB2}"/>
              </a:ext>
            </a:extLst>
          </p:cNvPr>
          <p:cNvSpPr/>
          <p:nvPr/>
        </p:nvSpPr>
        <p:spPr>
          <a:xfrm>
            <a:off x="942975" y="1957388"/>
            <a:ext cx="2238375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0BA62C-C67B-4118-981B-840212579684}"/>
              </a:ext>
            </a:extLst>
          </p:cNvPr>
          <p:cNvCxnSpPr/>
          <p:nvPr/>
        </p:nvCxnSpPr>
        <p:spPr>
          <a:xfrm>
            <a:off x="6096000" y="2676525"/>
            <a:ext cx="0" cy="58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F21EEC9-15E5-48ED-A5C0-F7A65DC8A7D8}"/>
              </a:ext>
            </a:extLst>
          </p:cNvPr>
          <p:cNvSpPr/>
          <p:nvPr/>
        </p:nvSpPr>
        <p:spPr>
          <a:xfrm>
            <a:off x="4524375" y="3495675"/>
            <a:ext cx="3028950" cy="4857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err="1"/>
              <a:t>კოლონოსკოპია</a:t>
            </a:r>
            <a:endParaRPr lang="en-US" dirty="0"/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A4FF1044-E16A-4BB7-86FB-F35C31B23AE6}"/>
              </a:ext>
            </a:extLst>
          </p:cNvPr>
          <p:cNvCxnSpPr>
            <a:stCxn id="13" idx="1"/>
            <a:endCxn id="10" idx="2"/>
          </p:cNvCxnSpPr>
          <p:nvPr/>
        </p:nvCxnSpPr>
        <p:spPr>
          <a:xfrm rot="10800000">
            <a:off x="2062163" y="2586039"/>
            <a:ext cx="2462212" cy="115252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9EA980-E60A-4712-901D-D058F8245F84}"/>
              </a:ext>
            </a:extLst>
          </p:cNvPr>
          <p:cNvCxnSpPr/>
          <p:nvPr/>
        </p:nvCxnSpPr>
        <p:spPr>
          <a:xfrm>
            <a:off x="5743575" y="4067175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C7C75D4-3841-42A8-8FA5-319E0861EF99}"/>
              </a:ext>
            </a:extLst>
          </p:cNvPr>
          <p:cNvSpPr/>
          <p:nvPr/>
        </p:nvSpPr>
        <p:spPr>
          <a:xfrm>
            <a:off x="4543425" y="4891086"/>
            <a:ext cx="3105149" cy="5619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მორფოლოგია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7ABF8F-FCDA-4730-B4E6-79BC010AD343}"/>
              </a:ext>
            </a:extLst>
          </p:cNvPr>
          <p:cNvCxnSpPr/>
          <p:nvPr/>
        </p:nvCxnSpPr>
        <p:spPr>
          <a:xfrm flipV="1">
            <a:off x="6448426" y="4167186"/>
            <a:ext cx="0" cy="723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06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CB8F00A-2A7A-494D-B66F-B528EBABF46F}"/>
              </a:ext>
            </a:extLst>
          </p:cNvPr>
          <p:cNvSpPr/>
          <p:nvPr/>
        </p:nvSpPr>
        <p:spPr>
          <a:xfrm>
            <a:off x="466725" y="609600"/>
            <a:ext cx="2914650" cy="10382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პროსტატის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A427C3E-F34C-42F5-B679-49B61E2E2369}"/>
              </a:ext>
            </a:extLst>
          </p:cNvPr>
          <p:cNvSpPr/>
          <p:nvPr/>
        </p:nvSpPr>
        <p:spPr>
          <a:xfrm>
            <a:off x="4524375" y="685800"/>
            <a:ext cx="2762250" cy="62865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793F849-3018-496B-A698-B59E4D437F05}"/>
              </a:ext>
            </a:extLst>
          </p:cNvPr>
          <p:cNvCxnSpPr>
            <a:stCxn id="3" idx="2"/>
          </p:cNvCxnSpPr>
          <p:nvPr/>
        </p:nvCxnSpPr>
        <p:spPr>
          <a:xfrm>
            <a:off x="5905500" y="1314450"/>
            <a:ext cx="0" cy="981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ED9B4CD-A0EE-4969-9F25-49DDC54CA3B7}"/>
              </a:ext>
            </a:extLst>
          </p:cNvPr>
          <p:cNvSpPr/>
          <p:nvPr/>
        </p:nvSpPr>
        <p:spPr>
          <a:xfrm>
            <a:off x="4486275" y="2428875"/>
            <a:ext cx="2838450" cy="7905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C3D3EA3-711E-402A-8B9C-50AD83FF0D99}"/>
              </a:ext>
            </a:extLst>
          </p:cNvPr>
          <p:cNvCxnSpPr/>
          <p:nvPr/>
        </p:nvCxnSpPr>
        <p:spPr>
          <a:xfrm>
            <a:off x="5905500" y="3343275"/>
            <a:ext cx="0" cy="800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C88CEEB-3473-4259-AA64-737203D3168B}"/>
              </a:ext>
            </a:extLst>
          </p:cNvPr>
          <p:cNvSpPr/>
          <p:nvPr/>
        </p:nvSpPr>
        <p:spPr>
          <a:xfrm>
            <a:off x="4524375" y="4286250"/>
            <a:ext cx="2762250" cy="676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25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6283F6B-8B99-4117-B434-AB4BF4A3E8A6}"/>
              </a:ext>
            </a:extLst>
          </p:cNvPr>
          <p:cNvSpPr/>
          <p:nvPr/>
        </p:nvSpPr>
        <p:spPr>
          <a:xfrm>
            <a:off x="371474" y="800100"/>
            <a:ext cx="3590925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ფარისებრი ჯირკვლის </a:t>
            </a:r>
            <a:r>
              <a:rPr lang="ka-GE" dirty="0" err="1"/>
              <a:t>სკრინინგი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E667FD8-E2BC-482E-A0B0-29F59A8BB6F7}"/>
              </a:ext>
            </a:extLst>
          </p:cNvPr>
          <p:cNvSpPr/>
          <p:nvPr/>
        </p:nvSpPr>
        <p:spPr>
          <a:xfrm>
            <a:off x="4400550" y="409575"/>
            <a:ext cx="2867025" cy="495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რეგისტრატურა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F7D9874-5818-4FB0-B33A-094EDFA9B0B8}"/>
              </a:ext>
            </a:extLst>
          </p:cNvPr>
          <p:cNvCxnSpPr>
            <a:stCxn id="3" idx="2"/>
          </p:cNvCxnSpPr>
          <p:nvPr/>
        </p:nvCxnSpPr>
        <p:spPr>
          <a:xfrm flipH="1">
            <a:off x="5834062" y="904875"/>
            <a:ext cx="1" cy="523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D20E3E7-F17F-49AB-A665-B27396F5E595}"/>
              </a:ext>
            </a:extLst>
          </p:cNvPr>
          <p:cNvSpPr/>
          <p:nvPr/>
        </p:nvSpPr>
        <p:spPr>
          <a:xfrm>
            <a:off x="4486275" y="1647825"/>
            <a:ext cx="2781300" cy="581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კრიტერიუმები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B9C6966-BA3F-4DE0-BCD9-07A437C9B17A}"/>
              </a:ext>
            </a:extLst>
          </p:cNvPr>
          <p:cNvCxnSpPr>
            <a:stCxn id="6" idx="3"/>
          </p:cNvCxnSpPr>
          <p:nvPr/>
        </p:nvCxnSpPr>
        <p:spPr>
          <a:xfrm flipV="1">
            <a:off x="7267575" y="1938337"/>
            <a:ext cx="8477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FEC1C95-1A95-401D-BBEA-AA5BE7385365}"/>
              </a:ext>
            </a:extLst>
          </p:cNvPr>
          <p:cNvSpPr/>
          <p:nvPr/>
        </p:nvSpPr>
        <p:spPr>
          <a:xfrm>
            <a:off x="8220075" y="1714500"/>
            <a:ext cx="2381250" cy="581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გაუქმება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7733BC6-E6E9-4FB5-BD1C-B5ECB778FB0C}"/>
              </a:ext>
            </a:extLst>
          </p:cNvPr>
          <p:cNvCxnSpPr/>
          <p:nvPr/>
        </p:nvCxnSpPr>
        <p:spPr>
          <a:xfrm>
            <a:off x="5834062" y="2228850"/>
            <a:ext cx="0" cy="676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0F5C823-4A64-47BD-812C-A7D81B719EA0}"/>
              </a:ext>
            </a:extLst>
          </p:cNvPr>
          <p:cNvSpPr/>
          <p:nvPr/>
        </p:nvSpPr>
        <p:spPr>
          <a:xfrm>
            <a:off x="4486275" y="2981324"/>
            <a:ext cx="2781300" cy="5810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ექოსკოპია</a:t>
            </a: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E2D159E-0B9E-4AF5-BF9F-7F3A027890EC}"/>
              </a:ext>
            </a:extLst>
          </p:cNvPr>
          <p:cNvCxnSpPr/>
          <p:nvPr/>
        </p:nvCxnSpPr>
        <p:spPr>
          <a:xfrm>
            <a:off x="7258050" y="3285464"/>
            <a:ext cx="866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1AC66AF-1EF1-4839-9176-8D742365E979}"/>
              </a:ext>
            </a:extLst>
          </p:cNvPr>
          <p:cNvSpPr/>
          <p:nvPr/>
        </p:nvSpPr>
        <p:spPr>
          <a:xfrm>
            <a:off x="8220073" y="2981324"/>
            <a:ext cx="2381249" cy="581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50B2BDE-4E94-48FC-863A-FD16F78C48EE}"/>
              </a:ext>
            </a:extLst>
          </p:cNvPr>
          <p:cNvCxnSpPr/>
          <p:nvPr/>
        </p:nvCxnSpPr>
        <p:spPr>
          <a:xfrm flipH="1">
            <a:off x="3224211" y="4881563"/>
            <a:ext cx="1476375" cy="809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BB3732E-FE07-4B06-B073-F51EB273D051}"/>
              </a:ext>
            </a:extLst>
          </p:cNvPr>
          <p:cNvSpPr/>
          <p:nvPr/>
        </p:nvSpPr>
        <p:spPr>
          <a:xfrm>
            <a:off x="1557336" y="5767391"/>
            <a:ext cx="260985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ლაბორატორია</a:t>
            </a:r>
          </a:p>
          <a:p>
            <a:pPr algn="ctr"/>
            <a:r>
              <a:rPr lang="en-US" dirty="0"/>
              <a:t>TSH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F601065-7C87-48EC-93B6-D5E9B93A8A40}"/>
              </a:ext>
            </a:extLst>
          </p:cNvPr>
          <p:cNvCxnSpPr/>
          <p:nvPr/>
        </p:nvCxnSpPr>
        <p:spPr>
          <a:xfrm flipV="1">
            <a:off x="3590924" y="4857750"/>
            <a:ext cx="1504950" cy="885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4C73D8D-CACB-47D5-B526-6CFFD1B6404B}"/>
              </a:ext>
            </a:extLst>
          </p:cNvPr>
          <p:cNvSpPr/>
          <p:nvPr/>
        </p:nvSpPr>
        <p:spPr>
          <a:xfrm>
            <a:off x="8620125" y="6019803"/>
            <a:ext cx="2295526" cy="64769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ბიოფსია</a:t>
            </a:r>
            <a:endParaRPr lang="en-US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E3B2B6B-7E5B-4632-9972-E7FAE05367C8}"/>
              </a:ext>
            </a:extLst>
          </p:cNvPr>
          <p:cNvCxnSpPr>
            <a:stCxn id="14" idx="2"/>
          </p:cNvCxnSpPr>
          <p:nvPr/>
        </p:nvCxnSpPr>
        <p:spPr>
          <a:xfrm>
            <a:off x="5876925" y="3562349"/>
            <a:ext cx="0" cy="485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7441E58-2718-4C46-B757-ACD5A9F01E00}"/>
              </a:ext>
            </a:extLst>
          </p:cNvPr>
          <p:cNvSpPr/>
          <p:nvPr/>
        </p:nvSpPr>
        <p:spPr>
          <a:xfrm>
            <a:off x="4400550" y="3981450"/>
            <a:ext cx="2867025" cy="876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ენდოკრინოლოგი</a:t>
            </a:r>
            <a:endParaRPr lang="en-US" dirty="0"/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F4D17A99-1170-438A-8668-9928BA700D06}"/>
              </a:ext>
            </a:extLst>
          </p:cNvPr>
          <p:cNvCxnSpPr>
            <a:cxnSpLocks/>
          </p:cNvCxnSpPr>
          <p:nvPr/>
        </p:nvCxnSpPr>
        <p:spPr>
          <a:xfrm>
            <a:off x="7262813" y="4693442"/>
            <a:ext cx="2476501" cy="12858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7F0E5BF-8D15-4B3C-96F6-7AB5B9188E3F}"/>
              </a:ext>
            </a:extLst>
          </p:cNvPr>
          <p:cNvCxnSpPr/>
          <p:nvPr/>
        </p:nvCxnSpPr>
        <p:spPr>
          <a:xfrm flipH="1">
            <a:off x="7800974" y="6338883"/>
            <a:ext cx="7286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6B2288E-3112-4986-8471-132056723C54}"/>
              </a:ext>
            </a:extLst>
          </p:cNvPr>
          <p:cNvSpPr/>
          <p:nvPr/>
        </p:nvSpPr>
        <p:spPr>
          <a:xfrm>
            <a:off x="5660231" y="5938837"/>
            <a:ext cx="2071687" cy="6572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ციტოლოგია</a:t>
            </a:r>
            <a:endParaRPr lang="en-US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9FF6045-CF98-41F6-A2C5-1013089B20F3}"/>
              </a:ext>
            </a:extLst>
          </p:cNvPr>
          <p:cNvCxnSpPr>
            <a:stCxn id="35" idx="0"/>
          </p:cNvCxnSpPr>
          <p:nvPr/>
        </p:nvCxnSpPr>
        <p:spPr>
          <a:xfrm flipH="1" flipV="1">
            <a:off x="5972175" y="4798217"/>
            <a:ext cx="723900" cy="1140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2E685EB-1A3E-4CAA-88A8-5DBC225BE958}"/>
              </a:ext>
            </a:extLst>
          </p:cNvPr>
          <p:cNvSpPr/>
          <p:nvPr/>
        </p:nvSpPr>
        <p:spPr>
          <a:xfrm>
            <a:off x="8220073" y="4107656"/>
            <a:ext cx="2381248" cy="509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დასრულება</a:t>
            </a:r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85CBEC5-BA6B-4146-8CA0-22535B305064}"/>
              </a:ext>
            </a:extLst>
          </p:cNvPr>
          <p:cNvCxnSpPr>
            <a:cxnSpLocks/>
          </p:cNvCxnSpPr>
          <p:nvPr/>
        </p:nvCxnSpPr>
        <p:spPr>
          <a:xfrm>
            <a:off x="7258050" y="4361793"/>
            <a:ext cx="866773" cy="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017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58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</dc:creator>
  <cp:lastModifiedBy>შორენა ჭელიძე</cp:lastModifiedBy>
  <cp:revision>18</cp:revision>
  <dcterms:created xsi:type="dcterms:W3CDTF">2020-05-16T13:00:38Z</dcterms:created>
  <dcterms:modified xsi:type="dcterms:W3CDTF">2020-05-25T10:11:35Z</dcterms:modified>
</cp:coreProperties>
</file>